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7" r:id="rId2"/>
    <p:sldMasterId id="2147483700" r:id="rId3"/>
    <p:sldMasterId id="2147483713" r:id="rId4"/>
    <p:sldMasterId id="2147483726" r:id="rId5"/>
    <p:sldMasterId id="2147483739" r:id="rId6"/>
  </p:sldMasterIdLst>
  <p:sldIdLst>
    <p:sldId id="395" r:id="rId7"/>
    <p:sldId id="396" r:id="rId8"/>
    <p:sldId id="432" r:id="rId9"/>
    <p:sldId id="397" r:id="rId10"/>
    <p:sldId id="398" r:id="rId11"/>
    <p:sldId id="399" r:id="rId12"/>
    <p:sldId id="408" r:id="rId13"/>
    <p:sldId id="417" r:id="rId14"/>
    <p:sldId id="488" r:id="rId15"/>
    <p:sldId id="506" r:id="rId16"/>
    <p:sldId id="505" r:id="rId17"/>
    <p:sldId id="512" r:id="rId18"/>
    <p:sldId id="513" r:id="rId19"/>
    <p:sldId id="497" r:id="rId20"/>
    <p:sldId id="461" r:id="rId21"/>
    <p:sldId id="511" r:id="rId22"/>
    <p:sldId id="420" r:id="rId23"/>
    <p:sldId id="508" r:id="rId24"/>
    <p:sldId id="509" r:id="rId25"/>
    <p:sldId id="487" r:id="rId26"/>
    <p:sldId id="499" r:id="rId27"/>
    <p:sldId id="484" r:id="rId28"/>
    <p:sldId id="510" r:id="rId29"/>
    <p:sldId id="514" r:id="rId30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369638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8" autoAdjust="0"/>
    <p:restoredTop sz="94660"/>
  </p:normalViewPr>
  <p:slideViewPr>
    <p:cSldViewPr>
      <p:cViewPr varScale="1">
        <p:scale>
          <a:sx n="78" d="100"/>
          <a:sy n="78" d="100"/>
        </p:scale>
        <p:origin x="108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2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5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3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68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29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796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150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5382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3271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4954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8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315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0811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9035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5891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5269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7600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87835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4723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091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77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4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9397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707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77515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5886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4767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0609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4226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8000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6504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056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8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1661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3853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7270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9289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9425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281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3704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9131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0265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16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3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3230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8204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222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857806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7145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73920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9413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393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41738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54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62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9305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36072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9754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63098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21808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1860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84884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51818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67391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484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488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4466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85995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5884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0678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208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32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7918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6878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690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644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117" t="20367" r="21585" b="6799"/>
          <a:stretch/>
        </p:blipFill>
        <p:spPr>
          <a:xfrm>
            <a:off x="-1" y="1137052"/>
            <a:ext cx="9028113" cy="57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87" t="22767" r="1312"/>
          <a:stretch/>
        </p:blipFill>
        <p:spPr>
          <a:xfrm>
            <a:off x="0" y="1127940"/>
            <a:ext cx="9144000" cy="5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" y="-1"/>
            <a:ext cx="9082216" cy="68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494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23562" y="3244334"/>
                <a:ext cx="2968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562" y="3244334"/>
                <a:ext cx="29687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1" y="339880"/>
            <a:ext cx="4038600" cy="897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5" y="1447800"/>
            <a:ext cx="2868827" cy="856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35" y="2472369"/>
            <a:ext cx="3453713" cy="987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287" y="3540280"/>
            <a:ext cx="5555875" cy="3165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405" y="62361"/>
            <a:ext cx="3282778" cy="66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79667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6420" t="21455" r="13630" b="3612"/>
          <a:stretch/>
        </p:blipFill>
        <p:spPr>
          <a:xfrm>
            <a:off x="17711" y="1113981"/>
            <a:ext cx="9126289" cy="57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062" t="2756" r="2500" b="13117"/>
          <a:stretch/>
        </p:blipFill>
        <p:spPr>
          <a:xfrm>
            <a:off x="0" y="1172124"/>
            <a:ext cx="9144000" cy="56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846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458" t="20863" r="8042" b="6812"/>
          <a:stretch/>
        </p:blipFill>
        <p:spPr>
          <a:xfrm>
            <a:off x="16630" y="1180722"/>
            <a:ext cx="9127370" cy="56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8465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 шага при ГЗУ электроустановки.</a:t>
            </a:r>
            <a:endParaRPr lang="ru-ru" sz="48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 rtl="0"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Зависит от силы тока (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длины шага (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распределения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потенциалов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поверхности земли (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расстояния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между электродами 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</a:t>
            </a:r>
            <a:endParaRPr lang="ru-ru" sz="48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19"/>
            <a:ext cx="9144000" cy="68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3476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2059" y="0"/>
            <a:ext cx="9144000" cy="6705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Напряжение шага:</a:t>
            </a:r>
            <a:endParaRPr lang="ru-ru" sz="3600" b="1" dirty="0" smtClean="0">
              <a:latin typeface="Times New Roman" pitchFamily="1" charset="-52"/>
            </a:endParaRPr>
          </a:p>
          <a:p>
            <a:pPr>
              <a:buNone/>
              <a:defRPr lang="ru-ru"/>
            </a:pPr>
            <a:endParaRPr lang="ru-RU" sz="3600" b="1" dirty="0">
              <a:latin typeface="Times New Roman" pitchFamily="1" charset="-52"/>
            </a:endParaRPr>
          </a:p>
          <a:p>
            <a:pPr>
              <a:buNone/>
              <a:defRPr lang="ru-ru"/>
            </a:pPr>
            <a:endParaRPr lang="ru-RU" sz="3600" b="1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buNone/>
              <a:defRPr lang="ru-ru"/>
            </a:pPr>
            <a:endParaRPr lang="ru-ru" sz="3600" b="1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buNone/>
              <a:defRPr lang="ru-ru"/>
            </a:pPr>
            <a:r>
              <a:rPr lang="ru-ru" sz="3600" b="1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 находится в точках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</a:t>
            </a:r>
            <a:r>
              <a:rPr lang="ru-ru" sz="3600" b="1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и 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" charset="-52"/>
              </a:rPr>
              <a:t>D</a:t>
            </a:r>
            <a:r>
              <a:rPr lang="ru-ru" b="1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:</a:t>
            </a:r>
          </a:p>
          <a:p>
            <a:pPr>
              <a:buNone/>
              <a:defRPr lang="ru-ru"/>
            </a:pPr>
            <a:endParaRPr lang="ru-ru" sz="3600" b="1" dirty="0" smtClean="0">
              <a:solidFill>
                <a:srgbClr val="000000"/>
              </a:solidFill>
              <a:latin typeface="Times New Roman" pitchFamily="1" charset="-52"/>
            </a:endParaRPr>
          </a:p>
          <a:p>
            <a:pPr>
              <a:buNone/>
              <a:defRPr lang="ru-ru"/>
            </a:pPr>
            <a:endParaRPr lang="ru-RU" sz="3600" b="1" dirty="0">
              <a:solidFill>
                <a:srgbClr val="000000"/>
              </a:solidFill>
              <a:latin typeface="Times New Roman" pitchFamily="1" charset="-52"/>
            </a:endParaRPr>
          </a:p>
          <a:p>
            <a:pPr>
              <a:buNone/>
              <a:defRPr lang="ru-ru"/>
            </a:pPr>
            <a:endParaRPr lang="ru-ru" sz="3600" b="1" dirty="0" smtClean="0">
              <a:solidFill>
                <a:srgbClr val="000000"/>
              </a:solidFill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" charset="-52"/>
              </a:rPr>
              <a:t>Работник </a:t>
            </a:r>
            <a:r>
              <a:rPr lang="ru-ru" sz="3600" b="1" dirty="0">
                <a:solidFill>
                  <a:srgbClr val="000000"/>
                </a:solidFill>
                <a:latin typeface="Times New Roman" pitchFamily="1" charset="-52"/>
              </a:rPr>
              <a:t>находится в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" charset="-52"/>
              </a:rPr>
              <a:t>точке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" charset="-52"/>
              </a:rPr>
              <a:t>С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" charset="-52"/>
              </a:rPr>
              <a:t>:</a:t>
            </a:r>
          </a:p>
          <a:p>
            <a:pPr>
              <a:buNone/>
              <a:defRPr lang="ru-ru"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" charset="-52"/>
              </a:rPr>
              <a:t>Работник </a:t>
            </a:r>
            <a:r>
              <a:rPr lang="ru-ru" sz="3600" b="1" dirty="0">
                <a:solidFill>
                  <a:srgbClr val="000000"/>
                </a:solidFill>
                <a:latin typeface="Times New Roman" pitchFamily="1" charset="-52"/>
              </a:rPr>
              <a:t>находится в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" charset="-52"/>
              </a:rPr>
              <a:t>точке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" charset="-52"/>
              </a:rPr>
              <a:t>В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" charset="-52"/>
              </a:rPr>
              <a:t>: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35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8535" y="647701"/>
          <a:ext cx="8939294" cy="1638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imgW="4737100" imgH="584200" progId="Equation.3">
                  <p:embed/>
                </p:oleObj>
              </mc:Choice>
              <mc:Fallback>
                <p:oleObj r:id="rId3" imgW="4737100" imgH="5842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5" y="647701"/>
                        <a:ext cx="8939294" cy="1638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476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18535" y="2895600"/>
          <a:ext cx="739641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5" imgW="2603500" imgH="520700" progId="Equation.3">
                  <p:embed/>
                </p:oleObj>
              </mc:Choice>
              <mc:Fallback>
                <p:oleObj r:id="rId5" imgW="2603500" imgH="52070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5" y="2895600"/>
                        <a:ext cx="7396415" cy="15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4436076"/>
            <a:ext cx="1976624" cy="859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5002" y="5524500"/>
            <a:ext cx="361771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31965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:pr="smNativeData" xmlns="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8834" t="7088" r="8834" b="17683"/>
          <a:stretch/>
        </p:blipFill>
        <p:spPr>
          <a:xfrm>
            <a:off x="-46" y="1165791"/>
            <a:ext cx="9144046" cy="56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846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endParaRPr lang="ru-ru" sz="36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161" t="11456" r="1711" b="1093"/>
          <a:stretch/>
        </p:blipFill>
        <p:spPr>
          <a:xfrm>
            <a:off x="9628" y="1161932"/>
            <a:ext cx="9134372" cy="56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846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buNone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endParaRPr lang="ru-ru" sz="36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1252"/>
            <a:ext cx="9144000" cy="58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5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Чем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дальше от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ОЗУ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находится работник, тем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меньше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опасность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 шага (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от 20м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</a:p>
          <a:p>
            <a:pPr marL="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ГЗУ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опасность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шага минимальна, если работник 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находится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между электродами в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точке С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4010012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1.3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безопасного производства отдельных видов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800" dirty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УРОК № 2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шага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609600" indent="-609600"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об опасности напряжения шага и способах защиты от него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 шага при ОЗУ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электроустановки.</a:t>
            </a:r>
            <a:endParaRPr lang="ru-ru" sz="44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 шага при 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ГЗУ </a:t>
            </a: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электроустановки</a:t>
            </a:r>
            <a:r>
              <a:rPr lang="ru-ru" sz="44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>
              <a:lnSpc>
                <a:spcPct val="110000"/>
              </a:lnSpc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noProof="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устройства электроустановок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ПУЭ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7-е изд. М: НОРМАТИКА, 2020.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464с.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электробезопасности.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Ч.ІІІ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: защита от напряжения прикосновения и шага в электрических сетях: учебное пособие / Е.Е. Привалов. - М. - Берлин-Медиа, 2016. - 180с.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buNone/>
              <a:defRPr lang="ru-ru"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 шага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ОЗУ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электроустановки.</a:t>
            </a: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 rtl="0">
              <a:defRPr lang="ru-ru"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Зависит от</a:t>
            </a: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силы тока (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длины шага (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распределения потенциала по поверхности земли (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расстояния до электрода (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</a:t>
            </a:r>
            <a:endParaRPr lang="ru-ru" sz="48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458" t="20872" r="10417" b="14658"/>
          <a:stretch/>
        </p:blipFill>
        <p:spPr>
          <a:xfrm>
            <a:off x="54854" y="1216426"/>
            <a:ext cx="9054956" cy="5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281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SimSun</vt:lpstr>
      <vt:lpstr>Arial</vt:lpstr>
      <vt:lpstr>Arial Black</vt:lpstr>
      <vt:lpstr>Cambria Math</vt:lpstr>
      <vt:lpstr>Times New Roman</vt:lpstr>
      <vt:lpstr>Оформление по умолчанию</vt:lpstr>
      <vt:lpstr>12_Presentation</vt:lpstr>
      <vt:lpstr>16_Presentation</vt:lpstr>
      <vt:lpstr>5_Presentation</vt:lpstr>
      <vt:lpstr>6_Presentation</vt:lpstr>
      <vt:lpstr>21_Presentation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Л.2.Действие эл.тока на человека</dc:title>
  <dc:subject>Т1.Общие сведения</dc:subject>
  <dc:creator>Привалов Е.Е.</dc:creator>
  <cp:keywords>электробезопасность, электрический ток</cp:keywords>
  <dc:description/>
  <cp:lastModifiedBy>Home</cp:lastModifiedBy>
  <cp:revision>150</cp:revision>
  <dcterms:created xsi:type="dcterms:W3CDTF">2003-11-18T14:40:54Z</dcterms:created>
  <dcterms:modified xsi:type="dcterms:W3CDTF">2020-08-05T09:04:17Z</dcterms:modified>
</cp:coreProperties>
</file>